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3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9436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</a:rPr>
              <a:t>WE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722376" y="11704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CONSÓRCIOS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8220"/>
                </a:solidFill>
              </a:rPr>
              <a:t>FORMAÇÃO COMERCIAL E PATRIMONIAL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7680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MANUAL DO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ESTRATEGISTA WE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685800" y="397764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DCE8E1"/>
                </a:solidFill>
              </a:rPr>
              <a:t>Versão 3.0 - método, prática deliberada e geração de oportunidades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85800" y="5074920"/>
            <a:ext cx="1824228" cy="457200"/>
          </a:xfrm>
          <a:prstGeom prst="roundRect">
            <a:avLst>
              <a:gd name="adj" fmla="val 16000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22376" y="5193792"/>
            <a:ext cx="17510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DIAGNOSTICAR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2638044" y="5074920"/>
            <a:ext cx="1824228" cy="457200"/>
          </a:xfrm>
          <a:prstGeom prst="roundRect">
            <a:avLst>
              <a:gd name="adj" fmla="val 16000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74620" y="5193792"/>
            <a:ext cx="17510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EDUCAR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4590288" y="5074920"/>
            <a:ext cx="1824228" cy="457200"/>
          </a:xfrm>
          <a:prstGeom prst="roundRect">
            <a:avLst>
              <a:gd name="adj" fmla="val 16000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26864" y="5193792"/>
            <a:ext cx="17510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ESTRUTURAR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6542532" y="5074920"/>
            <a:ext cx="1824228" cy="457200"/>
          </a:xfrm>
          <a:prstGeom prst="roundRect">
            <a:avLst>
              <a:gd name="adj" fmla="val 16000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79108" y="5193792"/>
            <a:ext cx="17510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CONDUZIR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961120" y="822960"/>
            <a:ext cx="2194560" cy="4572000"/>
          </a:xfrm>
          <a:prstGeom prst="arc">
            <a:avLst/>
          </a:prstGeom>
          <a:noFill/>
          <a:ln w="38100">
            <a:solidFill>
              <a:srgbClr val="F58220">
                <a:alpha val="75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ABERTURA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x Wiki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manual orienta o pensamento; a Wiki organiza a operação.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ABERTURA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96596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1965960"/>
            <a:ext cx="64008" cy="182880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" y="2103120"/>
            <a:ext cx="49651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Manual do Estrategista WE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50392" y="2404872"/>
            <a:ext cx="4956048" cy="13167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Conteúdo perene: método, postura, ética, diagnóstico, proposta, reunião, decisão e certificação.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63640" y="196596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63640" y="1965960"/>
            <a:ext cx="64008" cy="182880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28232" y="2103120"/>
            <a:ext cx="49651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Central do Estrategista WE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28232" y="2404872"/>
            <a:ext cx="4956048" cy="13167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Conteúdo vivo: links, tabelas, comissões, sistemas, vídeos, downloads, tutoriais e atualizações.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1051560" y="4480560"/>
            <a:ext cx="100584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3B2E"/>
                </a:solidFill>
              </a:rPr>
              <a:t>Recomendação: não transformar o manual em enciclopédia operacional. Ele deve ser a “Constituição Comercial” da WE.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ARQUITETURA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Trilha oficial de formação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única lógica para manual, apresentação, treinamento e Wiki.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ARQUITETURA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874520"/>
            <a:ext cx="1234440" cy="512064"/>
          </a:xfrm>
          <a:prstGeom prst="chevron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04825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DNA WE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2240280" y="1874520"/>
            <a:ext cx="1234440" cy="512064"/>
          </a:xfrm>
          <a:prstGeom prst="chevron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86000" y="204825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Método 6E</a:t>
            </a:r>
            <a:endParaRPr lang="en-US" sz="820" dirty="0"/>
          </a:p>
        </p:txBody>
      </p:sp>
      <p:sp>
        <p:nvSpPr>
          <p:cNvPr id="12" name="Shape 10"/>
          <p:cNvSpPr/>
          <p:nvPr/>
        </p:nvSpPr>
        <p:spPr>
          <a:xfrm>
            <a:off x="3840480" y="1874520"/>
            <a:ext cx="1234440" cy="512064"/>
          </a:xfrm>
          <a:prstGeom prst="chevron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86200" y="204825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Técnica</a:t>
            </a:r>
            <a:endParaRPr lang="en-US" sz="820" dirty="0"/>
          </a:p>
        </p:txBody>
      </p:sp>
      <p:sp>
        <p:nvSpPr>
          <p:cNvPr id="14" name="Shape 12"/>
          <p:cNvSpPr/>
          <p:nvPr/>
        </p:nvSpPr>
        <p:spPr>
          <a:xfrm>
            <a:off x="5440680" y="1874520"/>
            <a:ext cx="1234440" cy="512064"/>
          </a:xfrm>
          <a:prstGeom prst="chevron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204825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Patrimônio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7040880" y="1874520"/>
            <a:ext cx="1234440" cy="512064"/>
          </a:xfrm>
          <a:prstGeom prst="chevron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86600" y="204825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Diagnóstico</a:t>
            </a:r>
            <a:endParaRPr lang="en-US" sz="820" dirty="0"/>
          </a:p>
        </p:txBody>
      </p:sp>
      <p:sp>
        <p:nvSpPr>
          <p:cNvPr id="18" name="Shape 16"/>
          <p:cNvSpPr/>
          <p:nvPr/>
        </p:nvSpPr>
        <p:spPr>
          <a:xfrm>
            <a:off x="8641080" y="1874520"/>
            <a:ext cx="1234440" cy="512064"/>
          </a:xfrm>
          <a:prstGeom prst="chevron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0" y="204825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Comunicação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10241280" y="1874520"/>
            <a:ext cx="1234440" cy="512064"/>
          </a:xfrm>
          <a:prstGeom prst="chevron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287000" y="204825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Oportunidades</a:t>
            </a:r>
            <a:endParaRPr lang="en-US" sz="820" dirty="0"/>
          </a:p>
        </p:txBody>
      </p:sp>
      <p:sp>
        <p:nvSpPr>
          <p:cNvPr id="22" name="Shape 20"/>
          <p:cNvSpPr/>
          <p:nvPr/>
        </p:nvSpPr>
        <p:spPr>
          <a:xfrm>
            <a:off x="640080" y="2926080"/>
            <a:ext cx="1234440" cy="512064"/>
          </a:xfrm>
          <a:prstGeom prst="chevron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309981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SPIN</a:t>
            </a:r>
            <a:endParaRPr lang="en-US" sz="820" dirty="0"/>
          </a:p>
        </p:txBody>
      </p:sp>
      <p:sp>
        <p:nvSpPr>
          <p:cNvPr id="24" name="Shape 22"/>
          <p:cNvSpPr/>
          <p:nvPr/>
        </p:nvSpPr>
        <p:spPr>
          <a:xfrm>
            <a:off x="2240280" y="2926080"/>
            <a:ext cx="1234440" cy="512064"/>
          </a:xfrm>
          <a:prstGeom prst="chevron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86000" y="309981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Reunião</a:t>
            </a:r>
            <a:endParaRPr lang="en-US" sz="820" dirty="0"/>
          </a:p>
        </p:txBody>
      </p:sp>
      <p:sp>
        <p:nvSpPr>
          <p:cNvPr id="26" name="Shape 24"/>
          <p:cNvSpPr/>
          <p:nvPr/>
        </p:nvSpPr>
        <p:spPr>
          <a:xfrm>
            <a:off x="3840480" y="2926080"/>
            <a:ext cx="1234440" cy="512064"/>
          </a:xfrm>
          <a:prstGeom prst="chevron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886200" y="309981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Proposta</a:t>
            </a:r>
            <a:endParaRPr lang="en-US" sz="820" dirty="0"/>
          </a:p>
        </p:txBody>
      </p:sp>
      <p:sp>
        <p:nvSpPr>
          <p:cNvPr id="28" name="Shape 26"/>
          <p:cNvSpPr/>
          <p:nvPr/>
        </p:nvSpPr>
        <p:spPr>
          <a:xfrm>
            <a:off x="5440680" y="2926080"/>
            <a:ext cx="1234440" cy="512064"/>
          </a:xfrm>
          <a:prstGeom prst="chevron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86400" y="309981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Objeções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7040880" y="2926080"/>
            <a:ext cx="1234440" cy="512064"/>
          </a:xfrm>
          <a:prstGeom prst="chevron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086600" y="309981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KPIs</a:t>
            </a:r>
            <a:endParaRPr lang="en-US" sz="820" dirty="0"/>
          </a:p>
        </p:txBody>
      </p:sp>
      <p:sp>
        <p:nvSpPr>
          <p:cNvPr id="32" name="Shape 30"/>
          <p:cNvSpPr/>
          <p:nvPr/>
        </p:nvSpPr>
        <p:spPr>
          <a:xfrm>
            <a:off x="8641080" y="2926080"/>
            <a:ext cx="1234440" cy="512064"/>
          </a:xfrm>
          <a:prstGeom prst="chevron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86800" y="309981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Prática</a:t>
            </a:r>
            <a:endParaRPr lang="en-US" sz="820" dirty="0"/>
          </a:p>
        </p:txBody>
      </p:sp>
      <p:sp>
        <p:nvSpPr>
          <p:cNvPr id="34" name="Shape 32"/>
          <p:cNvSpPr/>
          <p:nvPr/>
        </p:nvSpPr>
        <p:spPr>
          <a:xfrm>
            <a:off x="10241280" y="2926080"/>
            <a:ext cx="1234440" cy="512064"/>
          </a:xfrm>
          <a:prstGeom prst="chevron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287000" y="3099816"/>
            <a:ext cx="10332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FFFFFF"/>
                </a:solidFill>
              </a:rPr>
              <a:t>Compliance</a:t>
            </a:r>
            <a:endParaRPr lang="en-US" sz="820" dirty="0"/>
          </a:p>
        </p:txBody>
      </p:sp>
      <p:sp>
        <p:nvSpPr>
          <p:cNvPr id="36" name="Shape 34"/>
          <p:cNvSpPr/>
          <p:nvPr/>
        </p:nvSpPr>
        <p:spPr>
          <a:xfrm>
            <a:off x="1005840" y="4709160"/>
            <a:ext cx="10058400" cy="841248"/>
          </a:xfrm>
          <a:prstGeom prst="roundRect">
            <a:avLst>
              <a:gd name="adj" fmla="val 8696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05840" y="4709160"/>
            <a:ext cx="64008" cy="841248"/>
          </a:xfrm>
          <a:prstGeom prst="rect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170432" y="4846320"/>
            <a:ext cx="97657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Uso prático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1170432" y="5148072"/>
            <a:ext cx="9756648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Cada módulo deve gerar comportamento observável: pergunta melhor, reunião mais clara, proposta mais segura e decisão mais consciente.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02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Método WE 6E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processo mental antes da proposta.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MÉTODO WE 6E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874520"/>
            <a:ext cx="1714500" cy="502920"/>
          </a:xfrm>
          <a:prstGeom prst="roundRect">
            <a:avLst>
              <a:gd name="adj" fmla="val 1454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22376" y="2016252"/>
            <a:ext cx="16413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ENTENDER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2510028" y="1874520"/>
            <a:ext cx="1714500" cy="502920"/>
          </a:xfrm>
          <a:prstGeom prst="roundRect">
            <a:avLst>
              <a:gd name="adj" fmla="val 1454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46604" y="2016252"/>
            <a:ext cx="16413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ENQUADRAR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4334256" y="1874520"/>
            <a:ext cx="1714500" cy="502920"/>
          </a:xfrm>
          <a:prstGeom prst="roundRect">
            <a:avLst>
              <a:gd name="adj" fmla="val 1454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70832" y="2016252"/>
            <a:ext cx="16413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EDUCAR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6158484" y="1874520"/>
            <a:ext cx="1714500" cy="502920"/>
          </a:xfrm>
          <a:prstGeom prst="roundRect">
            <a:avLst>
              <a:gd name="adj" fmla="val 1454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95060" y="2016252"/>
            <a:ext cx="16413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ESTRUTURAR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7982712" y="1874520"/>
            <a:ext cx="1714500" cy="502920"/>
          </a:xfrm>
          <a:prstGeom prst="roundRect">
            <a:avLst>
              <a:gd name="adj" fmla="val 1454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19288" y="2016252"/>
            <a:ext cx="16413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EXPLICAR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806940" y="1874520"/>
            <a:ext cx="1714500" cy="502920"/>
          </a:xfrm>
          <a:prstGeom prst="roundRect">
            <a:avLst>
              <a:gd name="adj" fmla="val 1454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843516" y="2016252"/>
            <a:ext cx="16413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EVOLUIR</a:t>
            </a:r>
            <a:endParaRPr lang="en-US" sz="1020" dirty="0"/>
          </a:p>
        </p:txBody>
      </p:sp>
      <p:sp>
        <p:nvSpPr>
          <p:cNvPr id="20" name="Shape 18"/>
          <p:cNvSpPr/>
          <p:nvPr/>
        </p:nvSpPr>
        <p:spPr>
          <a:xfrm>
            <a:off x="822960" y="2834640"/>
            <a:ext cx="5074920" cy="1051560"/>
          </a:xfrm>
          <a:prstGeom prst="roundRect">
            <a:avLst>
              <a:gd name="adj" fmla="val 6957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2960" y="2834640"/>
            <a:ext cx="64008" cy="105156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87552" y="2971800"/>
            <a:ext cx="47823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Essência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87552" y="3273552"/>
            <a:ext cx="4773168" cy="5394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O consultor só apresenta números depois de entender pessoa, objetivo, prazo, liquidez, capacidade e decisores.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309360" y="2834640"/>
            <a:ext cx="5074920" cy="1051560"/>
          </a:xfrm>
          <a:prstGeom prst="roundRect">
            <a:avLst>
              <a:gd name="adj" fmla="val 6957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09360" y="2834640"/>
            <a:ext cx="64008" cy="105156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73952" y="2971800"/>
            <a:ext cx="47823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Resultado esperado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473952" y="3273552"/>
            <a:ext cx="4773168" cy="5394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Propostas menos genéricas, menos resistência, mais confiança e mais previsibilidade no processo comercial.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051560" y="4343400"/>
            <a:ext cx="978408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02427"/>
                </a:solidFill>
              </a:rPr>
              <a:t>Diagnóstico antes de simulação.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02427"/>
                </a:solidFill>
              </a:rPr>
              <a:t>Motivo antes do número.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02427"/>
                </a:solidFill>
              </a:rPr>
              <a:t>Próximo passo antes de encerrar.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01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DNA WE e papel do Estrategista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venda começa pela postura.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DNA WE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82880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1828800"/>
            <a:ext cx="64008" cy="141732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" y="1965960"/>
            <a:ext cx="4873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O Estrategista WE não é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50392" y="2267712"/>
            <a:ext cx="4864608" cy="9052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Tirador de pedido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Prometedor de contemplação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Vendedor de parcela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Enviador de tabela sem contexto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355080" y="182880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55080" y="1828800"/>
            <a:ext cx="64008" cy="141732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19672" y="1965960"/>
            <a:ext cx="4873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O Estrategista WE desenvolve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519672" y="2267712"/>
            <a:ext cx="4864608" cy="9052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Autoridade técnica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Diagnóstico patrimonial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Didática financeira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Condução ética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Pós-venda ativo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14400" y="498348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3B2E"/>
                </a:solidFill>
              </a:rPr>
              <a:t>Frase-mãe: a WE não começa pela cota. Começa pelo patrimônio que o cliente quer construir.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03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Fundamentos do consórcio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Explicar simples sem simplificar errado.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FUNDAMENTOS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87452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1874520"/>
            <a:ext cx="64008" cy="8686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" y="201168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Grupo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50392" y="231343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Conjunto de participantes.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26280" y="187452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1874520"/>
            <a:ext cx="64008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90872" y="201168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Cota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690872" y="231343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Participação individual.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366760" y="187452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66760" y="1874520"/>
            <a:ext cx="64008" cy="8686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31352" y="201168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Crédito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531352" y="231343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Valor contratado e atualizado.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85800" y="310896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85800" y="3108960"/>
            <a:ext cx="64008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0392" y="324612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Assembleia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50392" y="354787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Procedimentos e contemplações.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526280" y="310896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26280" y="3108960"/>
            <a:ext cx="64008" cy="8686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90872" y="324612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Contemplação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690872" y="354787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Sorteio ou lance; uso sujeito a regras.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366760" y="310896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66760" y="3108960"/>
            <a:ext cx="64008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531352" y="324612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Lance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531352" y="354787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Oferta conforme regulamento.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1188720" y="4754880"/>
            <a:ext cx="9784080" cy="749808"/>
          </a:xfrm>
          <a:prstGeom prst="roundRect">
            <a:avLst>
              <a:gd name="adj" fmla="val 9756"/>
            </a:avLst>
          </a:prstGeom>
          <a:solidFill>
            <a:srgbClr val="FDEBE9"/>
          </a:solidFill>
          <a:ln w="12700">
            <a:solidFill>
              <a:srgbClr val="FDEBE9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88720" y="4754880"/>
            <a:ext cx="64008" cy="749808"/>
          </a:xfrm>
          <a:prstGeom prst="rect">
            <a:avLst/>
          </a:prstGeom>
          <a:solidFill>
            <a:srgbClr val="B63831"/>
          </a:solidFill>
          <a:ln w="12700">
            <a:solidFill>
              <a:srgbClr val="B6383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353312" y="4892040"/>
            <a:ext cx="9491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63831"/>
                </a:solidFill>
              </a:rPr>
              <a:t>Regra de ouro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1353312" y="5193792"/>
            <a:ext cx="9482328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Contemplação nunca é promessa. Podemos falar de estratégia, cenários e histórico; nunca de garantia.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04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Matemática da operação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Abrir a parcela é abrir confiança.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MATEMÁTICA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1920240"/>
            <a:ext cx="2331720" cy="1371600"/>
          </a:xfrm>
          <a:prstGeom prst="roundRect">
            <a:avLst>
              <a:gd name="adj" fmla="val 5333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084832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Fundo comum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2414016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Base de formação do crédito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868680" y="2871216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R$ 2.000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566160" y="1920240"/>
            <a:ext cx="2331720" cy="1371600"/>
          </a:xfrm>
          <a:prstGeom prst="roundRect">
            <a:avLst>
              <a:gd name="adj" fmla="val 5333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703320" y="2084832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Taxa adm.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03320" y="2414016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Remuneração da administradora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3703320" y="2871216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R$ 360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0" y="1920240"/>
            <a:ext cx="2331720" cy="1371600"/>
          </a:xfrm>
          <a:prstGeom prst="roundRect">
            <a:avLst>
              <a:gd name="adj" fmla="val 5333"/>
            </a:avLst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37960" y="2084832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Fundo reserva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537960" y="2414016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Quando previsto no contrato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6537960" y="2871216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R$ 40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235440" y="1920240"/>
            <a:ext cx="2331720" cy="1371600"/>
          </a:xfrm>
          <a:prstGeom prst="roundRect">
            <a:avLst>
              <a:gd name="adj" fmla="val 5333"/>
            </a:avLst>
          </a:prstGeom>
          <a:solidFill>
            <a:srgbClr val="7A8B82"/>
          </a:solidFill>
          <a:ln w="12700">
            <a:solidFill>
              <a:srgbClr val="7A8B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72600" y="2084832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Seguro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372600" y="2414016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Quando contratado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9372600" y="2871216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R$ 72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051560" y="3703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3B2E"/>
                </a:solidFill>
              </a:rPr>
              <a:t>Parcela didática: R$ 2.472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5577840" y="3566160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577840" y="3566160"/>
            <a:ext cx="64008" cy="100584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742432" y="3703320"/>
            <a:ext cx="51937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Cuidado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742432" y="4005072"/>
            <a:ext cx="5184648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Parcela reduzida, lance embutido, reajuste e crédito líquido devem ser explicados antes do fechamento.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05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Inteligência patrimonial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Consórcio é ferramenta, não argumento único.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PATRIMÔNIO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828800"/>
            <a:ext cx="2548890" cy="566928"/>
          </a:xfrm>
          <a:prstGeom prst="roundRect">
            <a:avLst>
              <a:gd name="adj" fmla="val 12903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3816" y="2002536"/>
            <a:ext cx="24757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LIQUIDEZ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3463290" y="1828800"/>
            <a:ext cx="2548890" cy="566928"/>
          </a:xfrm>
          <a:prstGeom prst="roundRect">
            <a:avLst>
              <a:gd name="adj" fmla="val 12903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99866" y="2002536"/>
            <a:ext cx="24757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CUSTO DE OPORTUNIDADE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6149340" y="1828800"/>
            <a:ext cx="2548890" cy="566928"/>
          </a:xfrm>
          <a:prstGeom prst="roundRect">
            <a:avLst>
              <a:gd name="adj" fmla="val 12903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85916" y="2002536"/>
            <a:ext cx="24757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FLUXO DE CAIXA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8835390" y="1828800"/>
            <a:ext cx="2548890" cy="566928"/>
          </a:xfrm>
          <a:prstGeom prst="roundRect">
            <a:avLst>
              <a:gd name="adj" fmla="val 12903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71966" y="2002536"/>
            <a:ext cx="24757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HORIZONTE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914400" y="2880360"/>
            <a:ext cx="10241280" cy="1115568"/>
          </a:xfrm>
          <a:prstGeom prst="roundRect">
            <a:avLst>
              <a:gd name="adj" fmla="val 6557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4400" y="2880360"/>
            <a:ext cx="64008" cy="1115568"/>
          </a:xfrm>
          <a:prstGeom prst="rect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78992" y="3017520"/>
            <a:ext cx="9948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Comparar sem manipular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78992" y="3319272"/>
            <a:ext cx="9939528" cy="6035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À vista, financiamento e consórcio podem ser adequados em cenários diferentes. A maturidade da WE está em diagnosticar antes de defender uma solução.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1005840" y="4434840"/>
            <a:ext cx="99669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2427"/>
                </a:solidFill>
              </a:rPr>
              <a:t>Preservar liquidez pode ser mais importante que comprar rápido.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2427"/>
                </a:solidFill>
              </a:rPr>
              <a:t>Urgência real pode exigir outra solução.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2427"/>
                </a:solidFill>
              </a:rPr>
              <a:t>Planejamento patrimonial exige horizonte e clareza de risco.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06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Diagnóstico patrimonial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de simular, entenda o cliente.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DIAGNÓSTICO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82880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1828800"/>
            <a:ext cx="64008" cy="8686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" y="196596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Objetivo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50392" y="226771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O que quer construir?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26280" y="182880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1828800"/>
            <a:ext cx="64008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90872" y="196596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Prazo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690872" y="226771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Qual horizonte real?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366760" y="182880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66760" y="1828800"/>
            <a:ext cx="64008" cy="8686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31352" y="196596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Capacidade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531352" y="226771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Parcela confortável?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85800" y="306324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85800" y="3063240"/>
            <a:ext cx="64008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0392" y="320040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Liquidez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50392" y="350215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Quanto preservar?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526280" y="306324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26280" y="3063240"/>
            <a:ext cx="64008" cy="8686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90872" y="320040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Lance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690872" y="350215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Recursos disponíveis?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366760" y="306324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66760" y="3063240"/>
            <a:ext cx="64008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531352" y="3200400"/>
            <a:ext cx="2953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Decisão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531352" y="3502152"/>
            <a:ext cx="294436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Quem decide?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1005840" y="493776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3B2E"/>
                </a:solidFill>
              </a:rPr>
              <a:t>Pergunta de ouro: “O que precisa acontecer para você considerar esta operação excelente daqui a alguns anos?”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07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Comunicação consultiva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Conexão genuína e escuta ativa.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COMUNICAÇÃO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88720" y="1828800"/>
            <a:ext cx="2295144" cy="548640"/>
          </a:xfrm>
          <a:prstGeom prst="roundRect">
            <a:avLst>
              <a:gd name="adj" fmla="val 13333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25296" y="1993392"/>
            <a:ext cx="2221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PERGUNTAR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3685032" y="1828800"/>
            <a:ext cx="2295144" cy="548640"/>
          </a:xfrm>
          <a:prstGeom prst="roundRect">
            <a:avLst>
              <a:gd name="adj" fmla="val 13333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21608" y="1993392"/>
            <a:ext cx="2221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ESCUTAR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6181344" y="1828800"/>
            <a:ext cx="2295144" cy="548640"/>
          </a:xfrm>
          <a:prstGeom prst="roundRect">
            <a:avLst>
              <a:gd name="adj" fmla="val 13333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0" y="1993392"/>
            <a:ext cx="2221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APROFUNDAR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8677656" y="1828800"/>
            <a:ext cx="2295144" cy="548640"/>
          </a:xfrm>
          <a:prstGeom prst="roundRect">
            <a:avLst>
              <a:gd name="adj" fmla="val 13333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14232" y="1993392"/>
            <a:ext cx="2221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CONFIRMAR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22960" y="2926080"/>
            <a:ext cx="5166360" cy="1097280"/>
          </a:xfrm>
          <a:prstGeom prst="roundRect">
            <a:avLst>
              <a:gd name="adj" fmla="val 6667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2926080"/>
            <a:ext cx="64008" cy="10972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7552" y="3063240"/>
            <a:ext cx="4873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Rapport correto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87552" y="3364992"/>
            <a:ext cx="4864608" cy="5852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Interesse genuíno, ponto em comum, uso do nome e respeito ao ritmo do cliente.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263640" y="2926080"/>
            <a:ext cx="5166360" cy="1097280"/>
          </a:xfrm>
          <a:prstGeom prst="roundRect">
            <a:avLst>
              <a:gd name="adj" fmla="val 6667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63640" y="2926080"/>
            <a:ext cx="64008" cy="10972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28232" y="3063240"/>
            <a:ext cx="4873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Escuta ativa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28232" y="3364992"/>
            <a:ext cx="4864608" cy="5852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Perguntas abertas, paráfrase, pausa e confirmação antes de apresentar solução.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914400" y="4892040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3B2E"/>
                </a:solidFill>
              </a:rPr>
              <a:t>Exercício 70/30: o cliente deve falar a maior parte da conversa; o consultor deve entender antes de propor.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08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Geração de oportunidades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 não é sorte. É sistema.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OPORTUNIDADES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28800"/>
            <a:ext cx="2468880" cy="804672"/>
          </a:xfrm>
          <a:prstGeom prst="roundRect">
            <a:avLst>
              <a:gd name="adj" fmla="val 909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" y="1828800"/>
            <a:ext cx="64008" cy="804672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1965960"/>
            <a:ext cx="2176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Conteúdo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87552" y="2267712"/>
            <a:ext cx="2167128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Educar e criar autoridade.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2971800" y="2926080"/>
            <a:ext cx="2468880" cy="804672"/>
          </a:xfrm>
          <a:prstGeom prst="roundRect">
            <a:avLst>
              <a:gd name="adj" fmla="val 909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71800" y="2926080"/>
            <a:ext cx="64008" cy="804672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36392" y="3063240"/>
            <a:ext cx="2176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Networking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136392" y="3364992"/>
            <a:ext cx="2167128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Ser lembrado por pessoas certas.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40680" y="1828800"/>
            <a:ext cx="2468880" cy="804672"/>
          </a:xfrm>
          <a:prstGeom prst="roundRect">
            <a:avLst>
              <a:gd name="adj" fmla="val 909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40680" y="1828800"/>
            <a:ext cx="64008" cy="804672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05272" y="1965960"/>
            <a:ext cx="2176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Parcerias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605272" y="2267712"/>
            <a:ext cx="2167128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Corretores, imobiliárias, contadores, arquitetos.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909560" y="2926080"/>
            <a:ext cx="2468880" cy="804672"/>
          </a:xfrm>
          <a:prstGeom prst="roundRect">
            <a:avLst>
              <a:gd name="adj" fmla="val 909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909560" y="2926080"/>
            <a:ext cx="64008" cy="804672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74152" y="3063240"/>
            <a:ext cx="2176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Indicação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074152" y="3364992"/>
            <a:ext cx="2167128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Pedir com contexto e respeito.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40680" y="4160520"/>
            <a:ext cx="2468880" cy="804672"/>
          </a:xfrm>
          <a:prstGeom prst="roundRect">
            <a:avLst>
              <a:gd name="adj" fmla="val 909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440680" y="4160520"/>
            <a:ext cx="64008" cy="804672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05272" y="4297680"/>
            <a:ext cx="2176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Follow-up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605272" y="4599432"/>
            <a:ext cx="2167128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Acompanhar sem pressão artificial.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943600" y="2633472"/>
            <a:ext cx="0" cy="1371600"/>
          </a:xfrm>
          <a:prstGeom prst="line">
            <a:avLst/>
          </a:prstGeom>
          <a:noFill/>
          <a:ln w="15240">
            <a:solidFill>
              <a:srgbClr val="D8DED9"/>
            </a:solidFill>
            <a:prstDash val="solid"/>
            <a:headEnd type="none"/>
            <a:tailEnd type="triangle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09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 patrimonial WE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Diagnóstico antes de prescrição.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1828800"/>
            <a:ext cx="658368" cy="658368"/>
          </a:xfrm>
          <a:prstGeom prst="ellipse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993392"/>
            <a:ext cx="6583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S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502920" y="2743200"/>
            <a:ext cx="1737360" cy="960120"/>
          </a:xfrm>
          <a:prstGeom prst="roundRect">
            <a:avLst>
              <a:gd name="adj" fmla="val 7619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2920" y="2743200"/>
            <a:ext cx="64008" cy="96012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7512" y="2880360"/>
            <a:ext cx="1444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Situação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67512" y="3182112"/>
            <a:ext cx="1435608" cy="4480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Como o cliente compra hoje?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657600" y="1828800"/>
            <a:ext cx="658368" cy="658368"/>
          </a:xfrm>
          <a:prstGeom prst="ellipse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0" y="1993392"/>
            <a:ext cx="6583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P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3246120" y="2743200"/>
            <a:ext cx="1737360" cy="960120"/>
          </a:xfrm>
          <a:prstGeom prst="roundRect">
            <a:avLst>
              <a:gd name="adj" fmla="val 7619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46120" y="2743200"/>
            <a:ext cx="64008" cy="96012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10712" y="2880360"/>
            <a:ext cx="1444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Problema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410712" y="3182112"/>
            <a:ext cx="1435608" cy="4480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O que incomoda ou trava?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0" y="1828800"/>
            <a:ext cx="658368" cy="658368"/>
          </a:xfrm>
          <a:prstGeom prst="ellipse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0" y="1993392"/>
            <a:ext cx="6583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I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5989320" y="2743200"/>
            <a:ext cx="1737360" cy="960120"/>
          </a:xfrm>
          <a:prstGeom prst="roundRect">
            <a:avLst>
              <a:gd name="adj" fmla="val 7619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989320" y="2743200"/>
            <a:ext cx="64008" cy="96012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53912" y="2880360"/>
            <a:ext cx="1444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Implicação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153912" y="3182112"/>
            <a:ext cx="1435608" cy="4480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Qual impacto se nada mudar?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9144000" y="1828800"/>
            <a:ext cx="658368" cy="658368"/>
          </a:xfrm>
          <a:prstGeom prst="ellipse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0" y="1993392"/>
            <a:ext cx="6583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N</a:t>
            </a:r>
            <a:endParaRPr lang="en-US" sz="1900" dirty="0"/>
          </a:p>
        </p:txBody>
      </p:sp>
      <p:sp>
        <p:nvSpPr>
          <p:cNvPr id="28" name="Shape 26"/>
          <p:cNvSpPr/>
          <p:nvPr/>
        </p:nvSpPr>
        <p:spPr>
          <a:xfrm>
            <a:off x="8732520" y="2743200"/>
            <a:ext cx="1737360" cy="960120"/>
          </a:xfrm>
          <a:prstGeom prst="roundRect">
            <a:avLst>
              <a:gd name="adj" fmla="val 7619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732520" y="2743200"/>
            <a:ext cx="64008" cy="96012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897112" y="2880360"/>
            <a:ext cx="1444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Necessidade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897112" y="3182112"/>
            <a:ext cx="1435608" cy="4480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Que valor teria uma estrutura melhor?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1371600" y="4800600"/>
            <a:ext cx="9418320" cy="731520"/>
          </a:xfrm>
          <a:prstGeom prst="roundRect">
            <a:avLst>
              <a:gd name="adj" fmla="val 10000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371600" y="4800600"/>
            <a:ext cx="64008" cy="73152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536192" y="4937760"/>
            <a:ext cx="9125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Regra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1536192" y="5239512"/>
            <a:ext cx="9116568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Não apresente proposta antes de conseguir resumir o diagnóstico e ouvir do cliente: “correto”.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10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Reunião de 40 minutos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Começo, meio, decisão e próximo passo.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REUNIÃO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1874520"/>
            <a:ext cx="1335024" cy="658368"/>
          </a:xfrm>
          <a:prstGeom prst="rect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993392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0-5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2221992"/>
            <a:ext cx="12435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Abertura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2221992" y="1874520"/>
            <a:ext cx="1335024" cy="658368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67712" y="1993392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5-15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267712" y="2221992"/>
            <a:ext cx="12435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Diagnóstico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849624" y="1874520"/>
            <a:ext cx="1335024" cy="658368"/>
          </a:xfrm>
          <a:prstGeom prst="rect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95344" y="1993392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15-20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895344" y="2221992"/>
            <a:ext cx="12435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Implicações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477256" y="1874520"/>
            <a:ext cx="1335024" cy="658368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22976" y="1993392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20-25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522976" y="2221992"/>
            <a:ext cx="12435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Educação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7104888" y="1874520"/>
            <a:ext cx="1335024" cy="658368"/>
          </a:xfrm>
          <a:prstGeom prst="rect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50608" y="1993392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25-33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150608" y="2221992"/>
            <a:ext cx="12435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Proposta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8732520" y="1874520"/>
            <a:ext cx="1335024" cy="658368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778240" y="1993392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33-37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778240" y="2221992"/>
            <a:ext cx="12435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Objeções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10360152" y="1874520"/>
            <a:ext cx="1335024" cy="658368"/>
          </a:xfrm>
          <a:prstGeom prst="rect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405872" y="1993392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37-40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0405872" y="2221992"/>
            <a:ext cx="12435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Decisão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914400" y="3200400"/>
            <a:ext cx="10241280" cy="914400"/>
          </a:xfrm>
          <a:prstGeom prst="roundRect">
            <a:avLst>
              <a:gd name="adj" fmla="val 8000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14400" y="3200400"/>
            <a:ext cx="64008" cy="91440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78992" y="3337560"/>
            <a:ext cx="9948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Abertura segura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078992" y="3639312"/>
            <a:ext cx="9939528" cy="4023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“Primeiro vou entender seu objetivo. Depois, se fizer sentido, apresento caminhos e números. Ao final, decidimos juntos o próximo passo.”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1097280" y="4663440"/>
            <a:ext cx="99669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2427"/>
                </a:solidFill>
              </a:rPr>
              <a:t>Venda realizada, proposta em validação, segunda reunião agendada ou oportunidade desqualificada com motivo registrado.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11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Proposta e cenários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Primeiro o motivo, depois o número.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PROPOSTA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1783080"/>
            <a:ext cx="1645920" cy="493776"/>
          </a:xfrm>
          <a:prstGeom prst="roundRect">
            <a:avLst>
              <a:gd name="adj" fmla="val 1481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1920240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OBJETIVO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2624328" y="1783080"/>
            <a:ext cx="1645920" cy="493776"/>
          </a:xfrm>
          <a:prstGeom prst="roundRect">
            <a:avLst>
              <a:gd name="adj" fmla="val 1481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60904" y="1920240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DIAGNÓSTICO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4379976" y="1783080"/>
            <a:ext cx="1645920" cy="493776"/>
          </a:xfrm>
          <a:prstGeom prst="roundRect">
            <a:avLst>
              <a:gd name="adj" fmla="val 1481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16552" y="1920240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ESTRATÉGIA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6135624" y="1783080"/>
            <a:ext cx="1645920" cy="493776"/>
          </a:xfrm>
          <a:prstGeom prst="roundRect">
            <a:avLst>
              <a:gd name="adj" fmla="val 1481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72200" y="1920240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NÚMEROS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7891272" y="1783080"/>
            <a:ext cx="1645920" cy="493776"/>
          </a:xfrm>
          <a:prstGeom prst="roundRect">
            <a:avLst>
              <a:gd name="adj" fmla="val 1481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927848" y="1920240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RISCOS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646920" y="1783080"/>
            <a:ext cx="1645920" cy="493776"/>
          </a:xfrm>
          <a:prstGeom prst="roundRect">
            <a:avLst>
              <a:gd name="adj" fmla="val 1481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83496" y="1920240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DECISÃO</a:t>
            </a:r>
            <a:endParaRPr lang="en-US" sz="1020" dirty="0"/>
          </a:p>
        </p:txBody>
      </p:sp>
      <p:sp>
        <p:nvSpPr>
          <p:cNvPr id="20" name="Shape 18"/>
          <p:cNvSpPr/>
          <p:nvPr/>
        </p:nvSpPr>
        <p:spPr>
          <a:xfrm>
            <a:off x="777240" y="3063240"/>
            <a:ext cx="3291840" cy="1143000"/>
          </a:xfrm>
          <a:prstGeom prst="roundRect">
            <a:avLst>
              <a:gd name="adj" fmla="val 6400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7240" y="3063240"/>
            <a:ext cx="64008" cy="114300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41832" y="3200400"/>
            <a:ext cx="2999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Preservação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41832" y="3502152"/>
            <a:ext cx="2990088" cy="6309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Menor compromisso mensal. Mais gradual.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434840" y="3063240"/>
            <a:ext cx="3291840" cy="1143000"/>
          </a:xfrm>
          <a:prstGeom prst="roundRect">
            <a:avLst>
              <a:gd name="adj" fmla="val 6400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34840" y="3063240"/>
            <a:ext cx="64008" cy="114300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99432" y="3200400"/>
            <a:ext cx="2999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Equilíbrio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599432" y="3502152"/>
            <a:ext cx="2990088" cy="6309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Relação intermediária entre crédito, prazo, liquidez e parcela.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092440" y="3063240"/>
            <a:ext cx="3291840" cy="1143000"/>
          </a:xfrm>
          <a:prstGeom prst="roundRect">
            <a:avLst>
              <a:gd name="adj" fmla="val 6400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092440" y="3063240"/>
            <a:ext cx="64008" cy="1143000"/>
          </a:xfrm>
          <a:prstGeom prst="rect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57032" y="3200400"/>
            <a:ext cx="2999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Aceleração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257032" y="3502152"/>
            <a:ext cx="2990088" cy="6309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Maior capacidade de aquisição, exigindo maior compromisso financeiro.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960120" y="4919472"/>
            <a:ext cx="10149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E3B2E"/>
                </a:solidFill>
              </a:rPr>
              <a:t>Sempre abrir custos, reajustes, regras de lance e inexistência de garantia de contemplação.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12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Objeções e decisão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Objeção é informação.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OBJEÇÕES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1828800"/>
            <a:ext cx="1912925" cy="521208"/>
          </a:xfrm>
          <a:prstGeom prst="roundRect">
            <a:avLst>
              <a:gd name="adj" fmla="val 1403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96696" y="1979676"/>
            <a:ext cx="183977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OUVIR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3019349" y="1828800"/>
            <a:ext cx="1912925" cy="521208"/>
          </a:xfrm>
          <a:prstGeom prst="roundRect">
            <a:avLst>
              <a:gd name="adj" fmla="val 1403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55925" y="1979676"/>
            <a:ext cx="183977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VALIDAR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5078578" y="1828800"/>
            <a:ext cx="1912925" cy="521208"/>
          </a:xfrm>
          <a:prstGeom prst="roundRect">
            <a:avLst>
              <a:gd name="adj" fmla="val 1403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15154" y="1979676"/>
            <a:ext cx="183977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INVESTIGAR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7137806" y="1828800"/>
            <a:ext cx="1912925" cy="521208"/>
          </a:xfrm>
          <a:prstGeom prst="roundRect">
            <a:avLst>
              <a:gd name="adj" fmla="val 1403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74382" y="1979676"/>
            <a:ext cx="183977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RESPONDER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9197035" y="1828800"/>
            <a:ext cx="1912925" cy="521208"/>
          </a:xfrm>
          <a:prstGeom prst="roundRect">
            <a:avLst>
              <a:gd name="adj" fmla="val 1403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3611" y="1979676"/>
            <a:ext cx="183977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CONFIRMAR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914400" y="2926080"/>
            <a:ext cx="4937760" cy="1325880"/>
          </a:xfrm>
          <a:prstGeom prst="roundRect">
            <a:avLst>
              <a:gd name="adj" fmla="val 5517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4400" y="2926080"/>
            <a:ext cx="64008" cy="13258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78992" y="3063240"/>
            <a:ext cx="4645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Perguntas-chave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78992" y="3364992"/>
            <a:ext cx="4636008" cy="8138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“Qual ponto ainda precisa ficar claro?”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“Comparada a qual alternativa?”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“Qual é seu prazo real?”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“Quem precisa participar da decisão?”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309360" y="2926080"/>
            <a:ext cx="4937760" cy="1325880"/>
          </a:xfrm>
          <a:prstGeom prst="roundRect">
            <a:avLst>
              <a:gd name="adj" fmla="val 5517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09360" y="2926080"/>
            <a:ext cx="64008" cy="13258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73952" y="3063240"/>
            <a:ext cx="46451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Fechamento WE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473952" y="3364992"/>
            <a:ext cx="4636008" cy="8138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Fechar não é pressionar. É conduzir uma decisão consciente quando há aderência, clareza e segurança.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13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CRM, KPIs e pós-venda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não é registrado não pode ser gerido.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GESTÃO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1828800"/>
            <a:ext cx="3474720" cy="914400"/>
          </a:xfrm>
          <a:prstGeom prst="roundRect">
            <a:avLst>
              <a:gd name="adj" fmla="val 8000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1828800"/>
            <a:ext cx="64008" cy="91440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1965960"/>
            <a:ext cx="31821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Atividade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96112" y="2267712"/>
            <a:ext cx="3172968" cy="4023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Leads, tentativas, contatos, reuniões, follow-ups.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389120" y="1828800"/>
            <a:ext cx="3474720" cy="914400"/>
          </a:xfrm>
          <a:prstGeom prst="roundRect">
            <a:avLst>
              <a:gd name="adj" fmla="val 8000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89120" y="1828800"/>
            <a:ext cx="64008" cy="91440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53712" y="1965960"/>
            <a:ext cx="31821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Qualidade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53712" y="2267712"/>
            <a:ext cx="3172968" cy="4023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Comparecimento, diagnóstico completo, proposta e decisores.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046720" y="1828800"/>
            <a:ext cx="3474720" cy="914400"/>
          </a:xfrm>
          <a:prstGeom prst="roundRect">
            <a:avLst>
              <a:gd name="adj" fmla="val 8000"/>
            </a:avLst>
          </a:prstGeom>
          <a:solidFill>
            <a:srgbClr val="F5F7F5"/>
          </a:solidFill>
          <a:ln w="12700">
            <a:solidFill>
              <a:srgbClr val="F5F7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46720" y="1828800"/>
            <a:ext cx="64008" cy="914400"/>
          </a:xfrm>
          <a:prstGeom prst="rect">
            <a:avLst/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11312" y="1965960"/>
            <a:ext cx="31821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Resultado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211312" y="2267712"/>
            <a:ext cx="3172968" cy="4023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Conversão, ticket médio, crédito vendido, comissão, cancelamento.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914400" y="4069080"/>
            <a:ext cx="1615440" cy="475488"/>
          </a:xfrm>
          <a:prstGeom prst="roundRect">
            <a:avLst>
              <a:gd name="adj" fmla="val 1538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50976" y="4197096"/>
            <a:ext cx="1542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D+1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2657856" y="4069080"/>
            <a:ext cx="1615440" cy="475488"/>
          </a:xfrm>
          <a:prstGeom prst="roundRect">
            <a:avLst>
              <a:gd name="adj" fmla="val 1538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694432" y="4197096"/>
            <a:ext cx="1542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D+7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4401312" y="4069080"/>
            <a:ext cx="1615440" cy="475488"/>
          </a:xfrm>
          <a:prstGeom prst="roundRect">
            <a:avLst>
              <a:gd name="adj" fmla="val 1538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37888" y="4197096"/>
            <a:ext cx="1542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Assembleia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6144768" y="4069080"/>
            <a:ext cx="1615440" cy="475488"/>
          </a:xfrm>
          <a:prstGeom prst="roundRect">
            <a:avLst>
              <a:gd name="adj" fmla="val 1538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181344" y="4197096"/>
            <a:ext cx="1542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30 dias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7888224" y="4069080"/>
            <a:ext cx="1615440" cy="475488"/>
          </a:xfrm>
          <a:prstGeom prst="roundRect">
            <a:avLst>
              <a:gd name="adj" fmla="val 15385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924800" y="4197096"/>
            <a:ext cx="1542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90 dias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9631680" y="4069080"/>
            <a:ext cx="1615440" cy="475488"/>
          </a:xfrm>
          <a:prstGeom prst="roundRect">
            <a:avLst>
              <a:gd name="adj" fmla="val 15385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668256" y="4197096"/>
            <a:ext cx="1542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180 dias</a:t>
            </a:r>
            <a:endParaRPr lang="en-US" sz="1020" dirty="0"/>
          </a:p>
        </p:txBody>
      </p:sp>
      <p:sp>
        <p:nvSpPr>
          <p:cNvPr id="32" name="Text 30"/>
          <p:cNvSpPr/>
          <p:nvPr/>
        </p:nvSpPr>
        <p:spPr>
          <a:xfrm>
            <a:off x="1097280" y="5074920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3B2E"/>
                </a:solidFill>
              </a:rPr>
              <a:t>Pós-venda é relacionamento, revisão, indicação, recompra e reputação.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14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Prática deliberada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Treino com método, feedback e repetição.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PRÁTICA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1828800"/>
            <a:ext cx="1934870" cy="548640"/>
          </a:xfrm>
          <a:prstGeom prst="roundRect">
            <a:avLst>
              <a:gd name="adj" fmla="val 13333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976" y="1993392"/>
            <a:ext cx="18617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ROLE-PLAY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3013862" y="1828800"/>
            <a:ext cx="1934870" cy="548640"/>
          </a:xfrm>
          <a:prstGeom prst="roundRect">
            <a:avLst>
              <a:gd name="adj" fmla="val 13333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50438" y="1993392"/>
            <a:ext cx="18617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GRAVAÇÃO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5113325" y="1828800"/>
            <a:ext cx="1934870" cy="548640"/>
          </a:xfrm>
          <a:prstGeom prst="roundRect">
            <a:avLst>
              <a:gd name="adj" fmla="val 13333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49901" y="1993392"/>
            <a:ext cx="18617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SHADOWING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7212787" y="1828800"/>
            <a:ext cx="1934870" cy="548640"/>
          </a:xfrm>
          <a:prstGeom prst="roundRect">
            <a:avLst>
              <a:gd name="adj" fmla="val 13333"/>
            </a:avLst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249363" y="1993392"/>
            <a:ext cx="18617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FEEDBACK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9312250" y="1828800"/>
            <a:ext cx="1934870" cy="548640"/>
          </a:xfrm>
          <a:prstGeom prst="roundRect">
            <a:avLst>
              <a:gd name="adj" fmla="val 13333"/>
            </a:avLst>
          </a:prstGeom>
          <a:solidFill>
            <a:srgbClr val="0E3B2E"/>
          </a:solidFill>
          <a:ln w="12700">
            <a:solidFill>
              <a:srgbClr val="0E3B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348826" y="1993392"/>
            <a:ext cx="18617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CAMPO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1005840" y="2880360"/>
            <a:ext cx="9966960" cy="777240"/>
          </a:xfrm>
          <a:prstGeom prst="roundRect">
            <a:avLst>
              <a:gd name="adj" fmla="val 9412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05840" y="2880360"/>
            <a:ext cx="64008" cy="77724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70432" y="3017520"/>
            <a:ext cx="9674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Regra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70432" y="3319272"/>
            <a:ext cx="9665208" cy="2651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O que o consultor não consegue explicar em voz alta, com clareza e sem ler, ainda não está dominado.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1005840" y="4069080"/>
            <a:ext cx="9966960" cy="777240"/>
          </a:xfrm>
          <a:prstGeom prst="roundRect">
            <a:avLst>
              <a:gd name="adj" fmla="val 9412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05840" y="4069080"/>
            <a:ext cx="64008" cy="77724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170432" y="4206240"/>
            <a:ext cx="9674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Certificação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70432" y="4507992"/>
            <a:ext cx="9665208" cy="2651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Nota mínima: 80/100. Falta crítica de compliance, como promessa de contemplação, reprova independentemente da nota.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15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e linguagem WE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Clareza protege reputação.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20240"/>
            <a:ext cx="5120640" cy="2057400"/>
          </a:xfrm>
          <a:prstGeom prst="roundRect">
            <a:avLst>
              <a:gd name="adj" fmla="val 3556"/>
            </a:avLst>
          </a:prstGeom>
          <a:solidFill>
            <a:srgbClr val="FDEBE9"/>
          </a:solidFill>
          <a:ln w="12700">
            <a:solidFill>
              <a:srgbClr val="FDEB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" y="1920240"/>
            <a:ext cx="64008" cy="2057400"/>
          </a:xfrm>
          <a:prstGeom prst="rect">
            <a:avLst/>
          </a:prstGeom>
          <a:solidFill>
            <a:srgbClr val="B63831"/>
          </a:solidFill>
          <a:ln w="12700">
            <a:solidFill>
              <a:srgbClr val="B6383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2057400"/>
            <a:ext cx="4828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63831"/>
                </a:solidFill>
              </a:rPr>
              <a:t>Evitar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87552" y="2359152"/>
            <a:ext cx="4818888" cy="15453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Garantia de contemplação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Urgência falsa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Omissão de custos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Promessa de rentabilidade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“Única opção viável” sem diagnóstico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309360" y="1920240"/>
            <a:ext cx="5120640" cy="2057400"/>
          </a:xfrm>
          <a:prstGeom prst="roundRect">
            <a:avLst>
              <a:gd name="adj" fmla="val 3556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09360" y="1920240"/>
            <a:ext cx="64008" cy="205740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73952" y="2057400"/>
            <a:ext cx="4828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Preferir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73952" y="2359152"/>
            <a:ext cx="4818888" cy="15453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Opção adequada ao cenário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Prazo real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Comparação transparente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Custos abertos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Decisão consciente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14400" y="493776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E3B2E"/>
                </a:solidFill>
              </a:rPr>
              <a:t>A reputação da WE vale mais do que qualquer comissão.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do Estrategista WE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sistema operacional da operação comercial.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 WE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828800"/>
            <a:ext cx="3200400" cy="868680"/>
          </a:xfrm>
          <a:prstGeom prst="roundRect">
            <a:avLst>
              <a:gd name="adj" fmla="val 842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1828800"/>
            <a:ext cx="64008" cy="8686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41832" y="1965960"/>
            <a:ext cx="29077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Comece aqui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41832" y="2267712"/>
            <a:ext cx="289864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Onboarding, cultura e apresentação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480560" y="1828800"/>
            <a:ext cx="3200400" cy="868680"/>
          </a:xfrm>
          <a:prstGeom prst="roundRect">
            <a:avLst>
              <a:gd name="adj" fmla="val 842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80560" y="1828800"/>
            <a:ext cx="64008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45152" y="1965960"/>
            <a:ext cx="29077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Academia WE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645152" y="2267712"/>
            <a:ext cx="289864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Aulas, manual e certificação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183880" y="1828800"/>
            <a:ext cx="3200400" cy="868680"/>
          </a:xfrm>
          <a:prstGeom prst="roundRect">
            <a:avLst>
              <a:gd name="adj" fmla="val 842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83880" y="1828800"/>
            <a:ext cx="64008" cy="8686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48472" y="1965960"/>
            <a:ext cx="29077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Produtos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348472" y="2267712"/>
            <a:ext cx="289864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Regras, taxas e administradoras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77240" y="3063240"/>
            <a:ext cx="3200400" cy="868680"/>
          </a:xfrm>
          <a:prstGeom prst="roundRect">
            <a:avLst>
              <a:gd name="adj" fmla="val 842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7240" y="3063240"/>
            <a:ext cx="64008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41832" y="3200400"/>
            <a:ext cx="29077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Tabelas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41832" y="3502152"/>
            <a:ext cx="289864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Campanhas e vigência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480560" y="3063240"/>
            <a:ext cx="3200400" cy="868680"/>
          </a:xfrm>
          <a:prstGeom prst="roundRect">
            <a:avLst>
              <a:gd name="adj" fmla="val 8421"/>
            </a:avLst>
          </a:prstGeom>
          <a:solidFill>
            <a:srgbClr val="EAF6EF"/>
          </a:solidFill>
          <a:ln w="12700">
            <a:solidFill>
              <a:srgbClr val="EAF6E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80560" y="3063240"/>
            <a:ext cx="64008" cy="868680"/>
          </a:xfrm>
          <a:prstGeom prst="rect">
            <a:avLst/>
          </a:prstGeom>
          <a:solidFill>
            <a:srgbClr val="15804F"/>
          </a:solidFill>
          <a:ln w="12700">
            <a:solidFill>
              <a:srgbClr val="15804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45152" y="3200400"/>
            <a:ext cx="29077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E3B2E"/>
                </a:solidFill>
              </a:rPr>
              <a:t>Scripts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645152" y="3502152"/>
            <a:ext cx="289864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WhatsApp, ligação e indicação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83880" y="3063240"/>
            <a:ext cx="3200400" cy="868680"/>
          </a:xfrm>
          <a:prstGeom prst="roundRect">
            <a:avLst>
              <a:gd name="adj" fmla="val 8421"/>
            </a:avLst>
          </a:prstGeom>
          <a:solidFill>
            <a:srgbClr val="FFF0E3"/>
          </a:solidFill>
          <a:ln w="12700">
            <a:solidFill>
              <a:srgbClr val="FFF0E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183880" y="3063240"/>
            <a:ext cx="64008" cy="868680"/>
          </a:xfrm>
          <a:prstGeom prst="rect">
            <a:avLst/>
          </a:prstGeom>
          <a:solidFill>
            <a:srgbClr val="F58220"/>
          </a:solidFill>
          <a:ln w="12700">
            <a:solidFill>
              <a:srgbClr val="F5822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348472" y="3200400"/>
            <a:ext cx="29077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58220"/>
                </a:solidFill>
              </a:rPr>
              <a:t>Admin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348472" y="3502152"/>
            <a:ext cx="2898648" cy="3566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02427"/>
                </a:solidFill>
              </a:rPr>
              <a:t>NFS-e, contratos e documentação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914400" y="498348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3B2E"/>
                </a:solidFill>
              </a:rPr>
              <a:t>Todo conteúdo vivo deve ter responsável, data de atualização, status e validade.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8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MANIFESTO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 sou WE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7040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compromisso do Estrategista.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E3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CONSÓRCIOS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75320" y="6510528"/>
            <a:ext cx="3520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8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MANIFESTO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411480" y="6419088"/>
            <a:ext cx="11384280" cy="0"/>
          </a:xfrm>
          <a:prstGeom prst="line">
            <a:avLst/>
          </a:prstGeom>
          <a:noFill/>
          <a:ln w="6350">
            <a:solidFill>
              <a:srgbClr val="D8DE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2331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202427"/>
                </a:solidFill>
              </a:rPr>
              <a:t>Eu não começo pela parcela. Começo pelo objetivo.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02427"/>
                </a:solidFill>
              </a:rPr>
              <a:t>Não começo pelo produto. Começo pela pessoa.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02427"/>
                </a:solidFill>
              </a:rPr>
              <a:t>Não prometo o que não controlo.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02427"/>
                </a:solidFill>
              </a:rPr>
              <a:t>Não escondo o que o cliente precisa saber.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02427"/>
                </a:solidFill>
              </a:rPr>
              <a:t>Crédito é ferramenta. Consórcio é ferramenta. Patrimônio é construção.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02427"/>
                </a:solidFill>
              </a:rPr>
              <a:t>Confiança também é patrimônio.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60120" y="498348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E3B2E"/>
                </a:solidFill>
              </a:rPr>
              <a:t>EU SOU WE.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914400" y="5760720"/>
            <a:ext cx="10332720" cy="0"/>
          </a:xfrm>
          <a:prstGeom prst="line">
            <a:avLst/>
          </a:prstGeom>
          <a:noFill/>
          <a:ln w="27940">
            <a:solidFill>
              <a:srgbClr val="F5822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WE Consórcios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do Estrategista WE - Versão 3.0</dc:title>
  <dc:subject>Manual do Estrategista WE</dc:subject>
  <dc:creator>WE Consórcios</dc:creator>
  <cp:lastModifiedBy>WE Consórcios</cp:lastModifiedBy>
  <cp:revision>1</cp:revision>
  <dcterms:created xsi:type="dcterms:W3CDTF">2026-09-18T20:06:43Z</dcterms:created>
  <dcterms:modified xsi:type="dcterms:W3CDTF">2026-09-18T20:06:43Z</dcterms:modified>
</cp:coreProperties>
</file>